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3" r:id="rId25"/>
    <p:sldId id="284" r:id="rId26"/>
    <p:sldId id="285" r:id="rId27"/>
    <p:sldId id="286" r:id="rId28"/>
    <p:sldId id="287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621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9.xml"/><Relationship Id="rId3" Type="http://schemas.openxmlformats.org/officeDocument/2006/relationships/image" Target="../media/image6.png"/><Relationship Id="rId7" Type="http://schemas.openxmlformats.org/officeDocument/2006/relationships/slide" Target="../slides/slide10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f3f500000971b7f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9de2ff131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集素材</a:t>
            </a:r>
            <a:endParaRPr lang="en-US" sz="2400" dirty="0"/>
          </a:p>
        </p:txBody>
      </p:sp>
      <p:sp>
        <p:nvSpPr>
          <p:cNvPr id="11" name="MasterShapeName?linknodeid=3d6fb317b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2" name="MasterShapeName?linknodeid=d871e14f1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集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67512" cy="6675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868680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集素材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8.png"/><Relationship Id="rId4" Type="http://schemas.openxmlformats.org/officeDocument/2006/relationships/image" Target="../media/image1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a1d7050f?pid=3d6fb317b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ea40f709a?pid=0a1d7050f&amp;color=0,55,96&amp;vtp=1&amp;bbb=1"/>
          <p:cNvSpPr/>
          <p:nvPr/>
        </p:nvSpPr>
        <p:spPr>
          <a:xfrm>
            <a:off x="502920" y="20451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1.lip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2.agony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拓展agony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</a:t>
            </a:r>
            <a:endParaRPr lang="en-US" altLang="zh-CN" sz="1800" dirty="0"/>
          </a:p>
        </p:txBody>
      </p:sp>
      <p:sp>
        <p:nvSpPr>
          <p:cNvPr id="4" name="QB_5_AN.2_1#ea40f709a.blank?pid=0a1d7050f&amp;color=0,55,96&amp;vpa=1&amp;vtp=1&amp;bbb=1"/>
          <p:cNvSpPr/>
          <p:nvPr/>
        </p:nvSpPr>
        <p:spPr>
          <a:xfrm>
            <a:off x="1206976" y="2014695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（嘴）唇</a:t>
            </a:r>
            <a:endParaRPr lang="en-US" altLang="zh-CN" dirty="0"/>
          </a:p>
        </p:txBody>
      </p:sp>
      <p:sp>
        <p:nvSpPr>
          <p:cNvPr id="6" name="QB_5_AN.4_1#ea40f709a.blank?pid=0a1d7050f&amp;color=0,55,96&amp;vpa=2&amp;vtp=1&amp;bbb=1"/>
          <p:cNvSpPr/>
          <p:nvPr/>
        </p:nvSpPr>
        <p:spPr>
          <a:xfrm>
            <a:off x="1524476" y="241284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痛楚</a:t>
            </a:r>
            <a:endParaRPr lang="en-US" altLang="zh-CN" dirty="0"/>
          </a:p>
        </p:txBody>
      </p:sp>
      <p:sp>
        <p:nvSpPr>
          <p:cNvPr id="7" name="QB_5_AN.5_1#ea40f709a.blank?pid=0a1d7050f&amp;color=0,55,96&amp;vpa=3&amp;vtp=1&amp;bbb=1"/>
          <p:cNvSpPr/>
          <p:nvPr/>
        </p:nvSpPr>
        <p:spPr>
          <a:xfrm>
            <a:off x="3962876" y="2412840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苦难知心阿姨</a:t>
            </a:r>
            <a:endParaRPr lang="en-US" altLang="zh-CN" dirty="0"/>
          </a:p>
        </p:txBody>
      </p:sp>
      <p:sp>
        <p:nvSpPr>
          <p:cNvPr id="8" name="QB_5_BD.6_1#0dc0ece2e?sp=1&amp;pid=0a1d7050f&amp;color=0,55,96&amp;vtp=1&amp;bbb=1"/>
          <p:cNvSpPr/>
          <p:nvPr/>
        </p:nvSpPr>
        <p:spPr>
          <a:xfrm>
            <a:off x="502920" y="28746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3.sink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.（过去式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，过去分词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ships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lang="en-US" altLang="zh-CN" sz="1800" dirty="0"/>
          </a:p>
        </p:txBody>
      </p:sp>
      <p:sp>
        <p:nvSpPr>
          <p:cNvPr id="9" name="QB_5_AN.7_1#0dc0ece2e.blank?pid=0a1d7050f&amp;color=0,55,96&amp;vpa=4&amp;vtp=1&amp;bbb=1"/>
          <p:cNvSpPr/>
          <p:nvPr/>
        </p:nvSpPr>
        <p:spPr>
          <a:xfrm>
            <a:off x="2210276" y="2844165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sank</a:t>
            </a:r>
            <a:endParaRPr lang="en-US" altLang="zh-CN" dirty="0"/>
          </a:p>
        </p:txBody>
      </p:sp>
      <p:sp>
        <p:nvSpPr>
          <p:cNvPr id="10" name="QB_5_AN.8_1#0dc0ece2e.blank?pid=0a1d7050f&amp;color=0,55,96&amp;vpa=5&amp;vtp=1&amp;bbb=1"/>
          <p:cNvSpPr/>
          <p:nvPr/>
        </p:nvSpPr>
        <p:spPr>
          <a:xfrm>
            <a:off x="3975576" y="284416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sunk</a:t>
            </a:r>
            <a:endParaRPr lang="en-US" altLang="zh-CN" dirty="0"/>
          </a:p>
        </p:txBody>
      </p:sp>
      <p:sp>
        <p:nvSpPr>
          <p:cNvPr id="11" name="QB_5_AN.9_1#0dc0ece2e.blank?pid=0a1d7050f&amp;color=0,55,96&amp;vpa=6&amp;vtp=1&amp;bbb=1"/>
          <p:cNvSpPr/>
          <p:nvPr/>
        </p:nvSpPr>
        <p:spPr>
          <a:xfrm>
            <a:off x="4889976" y="284416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sunk</a:t>
            </a:r>
            <a:endParaRPr lang="en-US" altLang="zh-CN" dirty="0"/>
          </a:p>
        </p:txBody>
      </p:sp>
      <p:sp>
        <p:nvSpPr>
          <p:cNvPr id="12" name="QB_5_AN.10_1#0dc0ece2e.blank?pid=0a1d7050f&amp;color=0,55,96&amp;vpa=7&amp;vtp=1&amp;bbb=1"/>
          <p:cNvSpPr/>
          <p:nvPr/>
        </p:nvSpPr>
        <p:spPr>
          <a:xfrm>
            <a:off x="3200876" y="3242310"/>
            <a:ext cx="2452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使（船）沉没祸从口出</a:t>
            </a:r>
            <a:endParaRPr lang="en-US" altLang="zh-CN" dirty="0"/>
          </a:p>
        </p:txBody>
      </p:sp>
      <p:sp>
        <p:nvSpPr>
          <p:cNvPr id="13" name="QB_5_BD.11_1#ad833dd7b?sp=1&amp;pid=0a1d7050f&amp;color=0,55,96&amp;vtp=1&amp;bbb=1"/>
          <p:cNvSpPr/>
          <p:nvPr/>
        </p:nvSpPr>
        <p:spPr>
          <a:xfrm>
            <a:off x="502920" y="36944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.计谋，策略；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行动计划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.战略性的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学习策略</a:t>
            </a:r>
            <a:endParaRPr lang="en-US" altLang="zh-CN" sz="1800" dirty="0"/>
          </a:p>
        </p:txBody>
      </p:sp>
      <p:sp>
        <p:nvSpPr>
          <p:cNvPr id="14" name="QB_5_AN.12_1#ad833dd7b.blank?pid=0a1d7050f&amp;color=0,55,96&amp;vpa=8&amp;vtp=1&amp;bbb=1"/>
          <p:cNvSpPr/>
          <p:nvPr/>
        </p:nvSpPr>
        <p:spPr>
          <a:xfrm>
            <a:off x="667226" y="3651250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strategy</a:t>
            </a:r>
            <a:endParaRPr lang="en-US" altLang="zh-CN" dirty="0"/>
          </a:p>
        </p:txBody>
      </p:sp>
      <p:sp>
        <p:nvSpPr>
          <p:cNvPr id="15" name="QB_5_AN.13_1#ad833dd7b.blank?pid=0a1d7050f&amp;color=0,55,96&amp;vpa=9&amp;vtp=1&amp;bbb=1"/>
          <p:cNvSpPr/>
          <p:nvPr/>
        </p:nvSpPr>
        <p:spPr>
          <a:xfrm>
            <a:off x="4521676" y="3651250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strategic</a:t>
            </a:r>
            <a:endParaRPr lang="en-US" altLang="zh-CN" dirty="0"/>
          </a:p>
        </p:txBody>
      </p:sp>
      <p:sp>
        <p:nvSpPr>
          <p:cNvPr id="16" name="QB_5_AN.14_1#ad833dd7b.blank?pid=0a1d7050f&amp;color=0,55,96&amp;vpa=10&amp;vtp=1&amp;bbb=1"/>
          <p:cNvSpPr/>
          <p:nvPr/>
        </p:nvSpPr>
        <p:spPr>
          <a:xfrm>
            <a:off x="940276" y="404939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endParaRPr lang="en-US" altLang="zh-CN" dirty="0"/>
          </a:p>
        </p:txBody>
      </p:sp>
      <p:sp>
        <p:nvSpPr>
          <p:cNvPr id="17" name="QB_5_AN.15_1#ad833dd7b.blank?pid=0a1d7050f&amp;color=0,55,96&amp;vpa=11&amp;vtp=1&amp;bbb=1"/>
          <p:cNvSpPr/>
          <p:nvPr/>
        </p:nvSpPr>
        <p:spPr>
          <a:xfrm>
            <a:off x="1981676" y="404939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strategy</a:t>
            </a:r>
            <a:endParaRPr lang="en-US" altLang="zh-CN" dirty="0"/>
          </a:p>
        </p:txBody>
      </p:sp>
      <p:sp>
        <p:nvSpPr>
          <p:cNvPr id="18" name="QB_5_BD.16_1#8df0925df?pid=0a1d7050f&amp;color=0,55,96&amp;vtp=1&amp;bbb=1&amp;hb=1"/>
          <p:cNvSpPr/>
          <p:nvPr/>
        </p:nvSpPr>
        <p:spPr>
          <a:xfrm>
            <a:off x="502920" y="45142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5.loose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.松开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；解开反义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紧的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宽松/紧密的日程安排</a:t>
            </a:r>
            <a:endParaRPr lang="en-US" altLang="zh-CN" dirty="0"/>
          </a:p>
        </p:txBody>
      </p:sp>
      <p:sp>
        <p:nvSpPr>
          <p:cNvPr id="19" name="QB_5_AN.17_1#8df0925df.blank?pid=0a1d7050f&amp;color=0,55,96&amp;vpa=12&amp;vtp=1&amp;bbb=1"/>
          <p:cNvSpPr/>
          <p:nvPr/>
        </p:nvSpPr>
        <p:spPr>
          <a:xfrm>
            <a:off x="1626076" y="4483735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说话随便（轻率）的</a:t>
            </a:r>
            <a:endParaRPr lang="en-US" altLang="zh-CN" dirty="0"/>
          </a:p>
        </p:txBody>
      </p:sp>
      <p:sp>
        <p:nvSpPr>
          <p:cNvPr id="20" name="QB_5_AN.18_1#8df0925df.blank?pid=0a1d7050f&amp;color=0,55,96&amp;vpa=13&amp;vtp=1&amp;bbb=1"/>
          <p:cNvSpPr/>
          <p:nvPr/>
        </p:nvSpPr>
        <p:spPr>
          <a:xfrm>
            <a:off x="4254976" y="4483735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宽松的</a:t>
            </a:r>
            <a:endParaRPr lang="en-US" altLang="zh-CN" dirty="0"/>
          </a:p>
        </p:txBody>
      </p:sp>
      <p:sp>
        <p:nvSpPr>
          <p:cNvPr id="21" name="QB_5_AN.19_1#8df0925df.blank?pid=0a1d7050f&amp;color=0,55,96&amp;vpa=14&amp;vtp=1&amp;bbb=1"/>
          <p:cNvSpPr/>
          <p:nvPr/>
        </p:nvSpPr>
        <p:spPr>
          <a:xfrm>
            <a:off x="7055325" y="4471035"/>
            <a:ext cx="1182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loosentight</a:t>
            </a:r>
            <a:endParaRPr lang="en-US" altLang="zh-CN" dirty="0"/>
          </a:p>
        </p:txBody>
      </p:sp>
      <p:sp>
        <p:nvSpPr>
          <p:cNvPr id="22" name="QB_5_AN.20_1#8df0925df.blank?pid=0a1d7050f&amp;color=0,55,96&amp;vpa=15&amp;vtp=1&amp;bbb=1"/>
          <p:cNvSpPr/>
          <p:nvPr/>
        </p:nvSpPr>
        <p:spPr>
          <a:xfrm>
            <a:off x="9779475" y="4483735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loose</a:t>
            </a:r>
            <a:endParaRPr lang="en-US" altLang="zh-CN" dirty="0"/>
          </a:p>
        </p:txBody>
      </p:sp>
      <p:sp>
        <p:nvSpPr>
          <p:cNvPr id="23" name="QB_5_AN.21_1#8df0925df.blank?pid=0a1d7050f&amp;color=0,55,96&amp;vpa=16&amp;vtp=1&amp;bbb=1"/>
          <p:cNvSpPr/>
          <p:nvPr/>
        </p:nvSpPr>
        <p:spPr>
          <a:xfrm>
            <a:off x="470376" y="4869180"/>
            <a:ext cx="1500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tight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schedule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2_1#61e989b47?pid=0a1d7050f&amp;color=0,55,96&amp;mp=1&amp;vtp=1&amp;bt=1&amp;bbb=1&amp;h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6.steam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①let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steam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②steam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engine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7.fault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搭配find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.无错误的；完美无缺的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8.resolve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___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决意做某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事;表决做某事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___ 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解决问题派resolution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9.signal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搭配①signal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交通信号灯</a:t>
            </a:r>
            <a:endParaRPr lang="en-US" altLang="zh-CN" dirty="0"/>
          </a:p>
        </p:txBody>
      </p:sp>
      <p:sp>
        <p:nvSpPr>
          <p:cNvPr id="3" name="QB_5_AN.23_1#61e989b47.blank?pid=0a1d7050f&amp;color=0,55,96&amp;mp=1&amp;vpa=17&amp;vtp=1&amp;bbb=1"/>
          <p:cNvSpPr/>
          <p:nvPr/>
        </p:nvSpPr>
        <p:spPr>
          <a:xfrm>
            <a:off x="1499076" y="14782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蒸汽</a:t>
            </a:r>
            <a:endParaRPr lang="en-US" altLang="zh-CN" dirty="0"/>
          </a:p>
        </p:txBody>
      </p:sp>
      <p:sp>
        <p:nvSpPr>
          <p:cNvPr id="4" name="QB_5_AN.24_1#61e989b47.blank?pid=0a1d7050f&amp;color=0,55,96&amp;mp=1&amp;vpa=18&amp;vtp=1&amp;bbb=1"/>
          <p:cNvSpPr/>
          <p:nvPr/>
        </p:nvSpPr>
        <p:spPr>
          <a:xfrm>
            <a:off x="2457926" y="1478280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水蒸气蒸（食物）</a:t>
            </a:r>
            <a:endParaRPr lang="en-US" altLang="zh-CN" dirty="0"/>
          </a:p>
        </p:txBody>
      </p:sp>
      <p:sp>
        <p:nvSpPr>
          <p:cNvPr id="5" name="QB_5_AN.25_1#61e989b47.blank?pid=0a1d7050f&amp;color=0,55,96&amp;mp=1&amp;vpa=19&amp;vtp=1&amp;bbb=1"/>
          <p:cNvSpPr/>
          <p:nvPr/>
        </p:nvSpPr>
        <p:spPr>
          <a:xfrm>
            <a:off x="6568598" y="1478280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发泄怒火，宣泄情绪</a:t>
            </a:r>
            <a:endParaRPr lang="en-US" altLang="zh-CN" dirty="0"/>
          </a:p>
        </p:txBody>
      </p:sp>
      <p:sp>
        <p:nvSpPr>
          <p:cNvPr id="6" name="QB_5_AN.26_1#61e989b47.blank?pid=0a1d7050f&amp;color=0,55,96&amp;mp=1&amp;vpa=20&amp;vtp=1&amp;bbb=1"/>
          <p:cNvSpPr/>
          <p:nvPr/>
        </p:nvSpPr>
        <p:spPr>
          <a:xfrm>
            <a:off x="508476" y="1897380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蒸汽机</a:t>
            </a:r>
            <a:endParaRPr lang="en-US" altLang="zh-CN" dirty="0"/>
          </a:p>
        </p:txBody>
      </p:sp>
      <p:sp>
        <p:nvSpPr>
          <p:cNvPr id="8" name="QB_5_AN.28_1#61e989b47.blank?pid=0a1d7050f&amp;color=0,55,96&amp;vpa=21&amp;vtp=1&amp;bbb=1"/>
          <p:cNvSpPr/>
          <p:nvPr/>
        </p:nvSpPr>
        <p:spPr>
          <a:xfrm>
            <a:off x="1384776" y="23164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责任</a:t>
            </a:r>
            <a:endParaRPr lang="en-US" altLang="zh-CN" dirty="0"/>
          </a:p>
        </p:txBody>
      </p:sp>
      <p:sp>
        <p:nvSpPr>
          <p:cNvPr id="9" name="QB_5_AN.29_1#61e989b47.blank?pid=0a1d7050f&amp;color=0,55,96&amp;vpa=22&amp;vtp=1&amp;bbb=1"/>
          <p:cNvSpPr/>
          <p:nvPr/>
        </p:nvSpPr>
        <p:spPr>
          <a:xfrm>
            <a:off x="2305526" y="2316480"/>
            <a:ext cx="44719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过错找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的缺点;挑剔;指责批评/挑剔某人</a:t>
            </a:r>
            <a:endParaRPr lang="en-US" altLang="zh-CN" dirty="0"/>
          </a:p>
        </p:txBody>
      </p:sp>
      <p:sp>
        <p:nvSpPr>
          <p:cNvPr id="10" name="QB_5_AN.30_1#61e989b47.blank?pid=0a1d7050f&amp;color=0,55,96&amp;vpa=23&amp;vtp=1&amp;bbb=1"/>
          <p:cNvSpPr/>
          <p:nvPr/>
        </p:nvSpPr>
        <p:spPr>
          <a:xfrm>
            <a:off x="9442925" y="23164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某物</a:t>
            </a:r>
            <a:endParaRPr lang="en-US" altLang="zh-CN" dirty="0"/>
          </a:p>
        </p:txBody>
      </p:sp>
      <p:sp>
        <p:nvSpPr>
          <p:cNvPr id="11" name="QB_5_AN.31_1#61e989b47.blank?pid=0a1d7050f&amp;color=0,55,96&amp;vpa=24&amp;vtp=1&amp;bbb=1"/>
          <p:cNvSpPr/>
          <p:nvPr/>
        </p:nvSpPr>
        <p:spPr>
          <a:xfrm>
            <a:off x="470376" y="2735580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faultless</a:t>
            </a:r>
            <a:endParaRPr lang="en-US" altLang="zh-CN" dirty="0"/>
          </a:p>
        </p:txBody>
      </p:sp>
      <p:sp>
        <p:nvSpPr>
          <p:cNvPr id="13" name="QB_5_AN.33_1#61e989b47.blank?pid=0a1d7050f&amp;color=0,55,96&amp;vpa=25&amp;vtp=1&amp;bbb=1"/>
          <p:cNvSpPr/>
          <p:nvPr/>
        </p:nvSpPr>
        <p:spPr>
          <a:xfrm>
            <a:off x="1613376" y="3154680"/>
            <a:ext cx="5195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解决（问题、困难）；决意（做某事）；作出决议</a:t>
            </a:r>
            <a:endParaRPr lang="en-US" altLang="zh-CN" dirty="0"/>
          </a:p>
        </p:txBody>
      </p:sp>
      <p:sp>
        <p:nvSpPr>
          <p:cNvPr id="14" name="QB_5_AN.34_1#61e989b47.blank?pid=0a1d7050f&amp;color=0,55,96&amp;vpa=26&amp;vtp=1&amp;bbb=1"/>
          <p:cNvSpPr/>
          <p:nvPr/>
        </p:nvSpPr>
        <p:spPr>
          <a:xfrm>
            <a:off x="7683975" y="31546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resolve</a:t>
            </a:r>
            <a:endParaRPr lang="en-US" altLang="zh-CN" dirty="0"/>
          </a:p>
        </p:txBody>
      </p:sp>
      <p:sp>
        <p:nvSpPr>
          <p:cNvPr id="15" name="QB_5_AN.35_1#61e989b47.blank?pid=0a1d7050f&amp;color=0,55,96&amp;vpa=27&amp;vtp=1&amp;bbb=1"/>
          <p:cNvSpPr/>
          <p:nvPr/>
        </p:nvSpPr>
        <p:spPr>
          <a:xfrm>
            <a:off x="8674575" y="31546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6" name="QB_5_AN.36_1#61e989b47.blank?pid=0a1d7050f&amp;color=0,55,96&amp;vpa=28&amp;vtp=1&amp;bbb=1"/>
          <p:cNvSpPr/>
          <p:nvPr/>
        </p:nvSpPr>
        <p:spPr>
          <a:xfrm>
            <a:off x="9157175" y="315468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endParaRPr lang="en-US" altLang="zh-CN" dirty="0"/>
          </a:p>
        </p:txBody>
      </p:sp>
      <p:sp>
        <p:nvSpPr>
          <p:cNvPr id="17" name="QB_5_AN.37_1#61e989b47.blank?pid=0a1d7050f&amp;color=0,55,96&amp;vpa=29&amp;vtp=1&amp;bbb=1"/>
          <p:cNvSpPr/>
          <p:nvPr/>
        </p:nvSpPr>
        <p:spPr>
          <a:xfrm>
            <a:off x="2299176" y="35737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resolve</a:t>
            </a:r>
            <a:endParaRPr lang="en-US" altLang="zh-CN" dirty="0"/>
          </a:p>
        </p:txBody>
      </p:sp>
      <p:sp>
        <p:nvSpPr>
          <p:cNvPr id="18" name="QB_5_AN.38_1#61e989b47.blank?pid=0a1d7050f&amp;color=0,55,96&amp;vpa=30&amp;vtp=1"/>
          <p:cNvSpPr/>
          <p:nvPr/>
        </p:nvSpPr>
        <p:spPr>
          <a:xfrm>
            <a:off x="3327876" y="357378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9" name="QB_5_AN.39_1#61e989b47.blank?pid=0a1d7050f&amp;color=0,55,96&amp;vpa=31&amp;vtp=1&amp;bbb=1"/>
          <p:cNvSpPr/>
          <p:nvPr/>
        </p:nvSpPr>
        <p:spPr>
          <a:xfrm>
            <a:off x="3734276" y="3561080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</a:t>
            </a:r>
            <a:endParaRPr lang="en-US" altLang="zh-CN" dirty="0"/>
          </a:p>
        </p:txBody>
      </p:sp>
      <p:sp>
        <p:nvSpPr>
          <p:cNvPr id="20" name="QB_5_AN.40_1#61e989b47.blank?pid=0a1d7050f&amp;color=0,55,96&amp;vpa=32&amp;vtp=1&amp;bbb=1"/>
          <p:cNvSpPr/>
          <p:nvPr/>
        </p:nvSpPr>
        <p:spPr>
          <a:xfrm>
            <a:off x="7144225" y="3573780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解决；决议；决心</a:t>
            </a:r>
            <a:endParaRPr lang="en-US" altLang="zh-CN" dirty="0"/>
          </a:p>
        </p:txBody>
      </p:sp>
      <p:sp>
        <p:nvSpPr>
          <p:cNvPr id="22" name="QB_5_AN.42_1#61e989b47.blank?pid=0a1d7050f&amp;color=0,55,96&amp;vpa=33&amp;vtp=1&amp;bbb=1"/>
          <p:cNvSpPr/>
          <p:nvPr/>
        </p:nvSpPr>
        <p:spPr>
          <a:xfrm>
            <a:off x="1511776" y="39928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信号</a:t>
            </a:r>
            <a:endParaRPr lang="en-US" altLang="zh-CN" dirty="0"/>
          </a:p>
        </p:txBody>
      </p:sp>
      <p:sp>
        <p:nvSpPr>
          <p:cNvPr id="23" name="QB_5_AN.43_1#61e989b47.blank?pid=0a1d7050f&amp;color=0,55,96&amp;vpa=34&amp;vtp=1&amp;bbb=1"/>
          <p:cNvSpPr/>
          <p:nvPr/>
        </p:nvSpPr>
        <p:spPr>
          <a:xfrm>
            <a:off x="2470626" y="3992880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暗号发信号；示意</a:t>
            </a:r>
            <a:endParaRPr lang="en-US" altLang="zh-CN" dirty="0"/>
          </a:p>
        </p:txBody>
      </p:sp>
      <p:sp>
        <p:nvSpPr>
          <p:cNvPr id="24" name="QB_5_AN.44_1#61e989b47.blank?pid=0a1d7050f&amp;color=0,55,96&amp;vpa=35&amp;vtp=1&amp;bbb=1"/>
          <p:cNvSpPr/>
          <p:nvPr/>
        </p:nvSpPr>
        <p:spPr>
          <a:xfrm>
            <a:off x="6598125" y="3992880"/>
            <a:ext cx="2909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向某人发出信号；示意某人</a:t>
            </a:r>
            <a:endParaRPr lang="en-US" altLang="zh-CN" dirty="0"/>
          </a:p>
        </p:txBody>
      </p:sp>
      <p:sp>
        <p:nvSpPr>
          <p:cNvPr id="25" name="QB_5_AN.45_1#61e989b47.blank?pid=0a1d7050f&amp;color=0,55,96&amp;vpa=36&amp;vtp=1&amp;bbb=1"/>
          <p:cNvSpPr/>
          <p:nvPr/>
        </p:nvSpPr>
        <p:spPr>
          <a:xfrm>
            <a:off x="9925525" y="3992880"/>
            <a:ext cx="7213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traffic</a:t>
            </a:r>
            <a:endParaRPr lang="en-US" altLang="zh-CN" dirty="0"/>
          </a:p>
        </p:txBody>
      </p:sp>
      <p:sp>
        <p:nvSpPr>
          <p:cNvPr id="26" name="QB_5_AN.46_1#61e989b47.blank?pid=0a1d7050f&amp;color=0,55,96&amp;vpa=37&amp;vtp=1&amp;bbb=1"/>
          <p:cNvSpPr/>
          <p:nvPr/>
        </p:nvSpPr>
        <p:spPr>
          <a:xfrm>
            <a:off x="483076" y="4378325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signals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7_1#eb1f106eb?pid=0a1d7050f&amp;color=0,55,96&amp;mp=1&amp;vtp=1&amp;bt=1&amp;bbb=1&amp;hb=1"/>
          <p:cNvSpPr/>
          <p:nvPr/>
        </p:nvSpPr>
        <p:spPr>
          <a:xfrm>
            <a:off x="502920" y="15087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.呼出的气；一口气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深吸一口气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气不接下气；喘不上气派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.气喘吁吁的，喘不过气来的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呼吸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breathtaking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lang="en-US" altLang="zh-CN" dirty="0"/>
          </a:p>
        </p:txBody>
      </p:sp>
      <p:sp>
        <p:nvSpPr>
          <p:cNvPr id="3" name="QB_5_AN.48_1#eb1f106eb.blank?pid=0a1d7050f&amp;color=0,55,96&amp;mp=1&amp;vpa=38&amp;vtp=1&amp;bbb=1"/>
          <p:cNvSpPr/>
          <p:nvPr/>
        </p:nvSpPr>
        <p:spPr>
          <a:xfrm>
            <a:off x="794226" y="1478280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</a:t>
            </a:r>
            <a:endParaRPr lang="en-US" altLang="zh-CN" dirty="0"/>
          </a:p>
        </p:txBody>
      </p:sp>
      <p:sp>
        <p:nvSpPr>
          <p:cNvPr id="4" name="QB_5_AN.49_1#eb1f106eb.blank?pid=0a1d7050f&amp;color=0,55,96&amp;mp=1&amp;vpa=39&amp;vtp=1&amp;bbb=1"/>
          <p:cNvSpPr/>
          <p:nvPr/>
        </p:nvSpPr>
        <p:spPr>
          <a:xfrm>
            <a:off x="4496276" y="1478280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endParaRPr lang="en-US" altLang="zh-CN" dirty="0"/>
          </a:p>
        </p:txBody>
      </p:sp>
      <p:sp>
        <p:nvSpPr>
          <p:cNvPr id="5" name="QB_5_AN.50_1#eb1f106eb.blank?pid=0a1d7050f&amp;color=0,55,96&amp;mp=1&amp;vpa=40&amp;vtp=1"/>
          <p:cNvSpPr/>
          <p:nvPr/>
        </p:nvSpPr>
        <p:spPr>
          <a:xfrm>
            <a:off x="5207476" y="147828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6" name="QB_5_AN.51_1#eb1f106eb.blank?pid=0a1d7050f&amp;color=0,55,96&amp;mp=1&amp;vpa=41&amp;vtp=1&amp;bbb=1"/>
          <p:cNvSpPr/>
          <p:nvPr/>
        </p:nvSpPr>
        <p:spPr>
          <a:xfrm>
            <a:off x="5664676" y="1465580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</a:t>
            </a:r>
            <a:endParaRPr lang="en-US" altLang="zh-CN" dirty="0"/>
          </a:p>
        </p:txBody>
      </p:sp>
      <p:sp>
        <p:nvSpPr>
          <p:cNvPr id="7" name="QB_5_AN.52_1#eb1f106eb.blank?pid=0a1d7050f&amp;color=0,55,96&amp;mp=1&amp;vpa=42&amp;vtp=1&amp;bbb=1"/>
          <p:cNvSpPr/>
          <p:nvPr/>
        </p:nvSpPr>
        <p:spPr>
          <a:xfrm>
            <a:off x="6452075" y="1478280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</a:t>
            </a:r>
            <a:endParaRPr lang="en-US" altLang="zh-CN" dirty="0"/>
          </a:p>
        </p:txBody>
      </p:sp>
      <p:sp>
        <p:nvSpPr>
          <p:cNvPr id="8" name="QB_5_AN.53_1#eb1f106eb.blank?pid=0a1d7050f&amp;color=0,55,96&amp;mp=1&amp;vpa=43&amp;vtp=1&amp;bbb=1"/>
          <p:cNvSpPr/>
          <p:nvPr/>
        </p:nvSpPr>
        <p:spPr>
          <a:xfrm>
            <a:off x="8826975" y="1478280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endParaRPr lang="en-US" altLang="zh-CN" dirty="0"/>
          </a:p>
        </p:txBody>
      </p:sp>
      <p:sp>
        <p:nvSpPr>
          <p:cNvPr id="9" name="QB_5_AN.54_1#eb1f106eb.blank?pid=0a1d7050f&amp;color=0,55,96&amp;mp=1&amp;vpa=44&amp;vtp=1&amp;bbb=1"/>
          <p:cNvSpPr/>
          <p:nvPr/>
        </p:nvSpPr>
        <p:spPr>
          <a:xfrm>
            <a:off x="9385775" y="147828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0" name="QB_5_AN.55_1#eb1f106eb.blank?pid=0a1d7050f&amp;color=0,55,96&amp;mp=1&amp;vpa=45&amp;vtp=1&amp;bbb=1"/>
          <p:cNvSpPr/>
          <p:nvPr/>
        </p:nvSpPr>
        <p:spPr>
          <a:xfrm>
            <a:off x="9881075" y="1478280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</a:t>
            </a:r>
            <a:endParaRPr lang="en-US" altLang="zh-CN" dirty="0"/>
          </a:p>
        </p:txBody>
      </p:sp>
      <p:sp>
        <p:nvSpPr>
          <p:cNvPr id="11" name="QB_5_AN.56_1#eb1f106eb.blank?pid=0a1d7050f&amp;color=0,55,96&amp;mp=1&amp;vpa=46&amp;vtp=1&amp;bbb=1"/>
          <p:cNvSpPr/>
          <p:nvPr/>
        </p:nvSpPr>
        <p:spPr>
          <a:xfrm>
            <a:off x="3023076" y="1897380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breathless</a:t>
            </a:r>
            <a:endParaRPr lang="en-US" altLang="zh-CN" dirty="0"/>
          </a:p>
        </p:txBody>
      </p:sp>
      <p:sp>
        <p:nvSpPr>
          <p:cNvPr id="12" name="QB_5_AN.57_1#eb1f106eb.blank?pid=0a1d7050f&amp;color=0,55,96&amp;mp=1&amp;vpa=47&amp;vtp=1&amp;bbb=1"/>
          <p:cNvSpPr/>
          <p:nvPr/>
        </p:nvSpPr>
        <p:spPr>
          <a:xfrm>
            <a:off x="8299925" y="189738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breathe</a:t>
            </a:r>
            <a:endParaRPr lang="en-US" altLang="zh-CN" dirty="0"/>
          </a:p>
        </p:txBody>
      </p:sp>
      <p:sp>
        <p:nvSpPr>
          <p:cNvPr id="13" name="QB_5_AN.58_1#eb1f106eb.blank?pid=0a1d7050f&amp;color=0,55,96&amp;mp=1&amp;vpa=48&amp;vtp=1&amp;bbb=1"/>
          <p:cNvSpPr/>
          <p:nvPr/>
        </p:nvSpPr>
        <p:spPr>
          <a:xfrm>
            <a:off x="2115026" y="2295525"/>
            <a:ext cx="3595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激动人心的；惊人的；令人惊叹的</a:t>
            </a:r>
            <a:endParaRPr lang="en-US" altLang="zh-CN" dirty="0"/>
          </a:p>
        </p:txBody>
      </p:sp>
      <p:sp>
        <p:nvSpPr>
          <p:cNvPr id="14" name="QB_5_BD.59_1#497504ec2?pid=0a1d7050f&amp;color=0,55,96&amp;vtp=1&amp;bbb=1&amp;hb=1"/>
          <p:cNvSpPr/>
          <p:nvPr/>
        </p:nvSpPr>
        <p:spPr>
          <a:xfrm>
            <a:off x="502920" y="275209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11.concern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.（与某事）有关的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牵连的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；焦急的，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担忧的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.关于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对某事感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到担忧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</a:t>
            </a:r>
            <a:endParaRPr lang="en-US" altLang="zh-CN" dirty="0"/>
          </a:p>
        </p:txBody>
      </p:sp>
      <p:sp>
        <p:nvSpPr>
          <p:cNvPr id="15" name="QB_5_AN.60_1#497504ec2.blank?pid=0a1d7050f&amp;color=0,55,96&amp;vpa=49&amp;vtp=1&amp;bbb=1"/>
          <p:cNvSpPr/>
          <p:nvPr/>
        </p:nvSpPr>
        <p:spPr>
          <a:xfrm>
            <a:off x="1795367" y="2721610"/>
            <a:ext cx="2452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忧虑，担心与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</a:t>
            </a:r>
            <a:endParaRPr lang="en-US" altLang="zh-CN" dirty="0"/>
          </a:p>
        </p:txBody>
      </p:sp>
      <p:sp>
        <p:nvSpPr>
          <p:cNvPr id="16" name="QB_5_AN.61_1#497504ec2.blank?pid=0a1d7050f&amp;color=0,55,96&amp;vpa=50&amp;vtp=1&amp;bbb=1"/>
          <p:cNvSpPr/>
          <p:nvPr/>
        </p:nvSpPr>
        <p:spPr>
          <a:xfrm>
            <a:off x="4583017" y="272161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使忧虑，使担心</a:t>
            </a:r>
            <a:endParaRPr lang="en-US" altLang="zh-CN" dirty="0"/>
          </a:p>
        </p:txBody>
      </p:sp>
      <p:sp>
        <p:nvSpPr>
          <p:cNvPr id="17" name="QB_5_AN.62_1#497504ec2.blank?pid=0a1d7050f&amp;color=0,55,96&amp;vpa=51&amp;vtp=1&amp;bbb=1"/>
          <p:cNvSpPr/>
          <p:nvPr/>
        </p:nvSpPr>
        <p:spPr>
          <a:xfrm>
            <a:off x="6970617" y="2721610"/>
            <a:ext cx="1106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endParaRPr lang="en-US" altLang="zh-CN" dirty="0"/>
          </a:p>
        </p:txBody>
      </p:sp>
      <p:sp>
        <p:nvSpPr>
          <p:cNvPr id="18" name="QB_5_AN.63_1#497504ec2.blank?pid=0a1d7050f&amp;color=0,55,96&amp;vpa=52&amp;vtp=1&amp;bbb=1"/>
          <p:cNvSpPr/>
          <p:nvPr/>
        </p:nvSpPr>
        <p:spPr>
          <a:xfrm>
            <a:off x="3378676" y="3128010"/>
            <a:ext cx="1182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concerning</a:t>
            </a:r>
            <a:endParaRPr lang="en-US" altLang="zh-CN" dirty="0"/>
          </a:p>
        </p:txBody>
      </p:sp>
      <p:sp>
        <p:nvSpPr>
          <p:cNvPr id="19" name="QB_5_AN.64_1#497504ec2.blank?pid=0a1d7050f&amp;color=0,55,96&amp;vpa=53&amp;vtp=1&amp;bbb=1"/>
          <p:cNvSpPr/>
          <p:nvPr/>
        </p:nvSpPr>
        <p:spPr>
          <a:xfrm>
            <a:off x="6475317" y="314071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20" name="QB_5_AN.65_1#497504ec2.blank?pid=0a1d7050f&amp;color=0,55,96&amp;vpa=54&amp;vtp=1&amp;bbb=1"/>
          <p:cNvSpPr/>
          <p:nvPr/>
        </p:nvSpPr>
        <p:spPr>
          <a:xfrm>
            <a:off x="7021417" y="3140710"/>
            <a:ext cx="1106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endParaRPr lang="en-US" altLang="zh-CN" dirty="0"/>
          </a:p>
        </p:txBody>
      </p:sp>
      <p:sp>
        <p:nvSpPr>
          <p:cNvPr id="21" name="QB_5_AN.66_1#497504ec2.blank?pid=0a1d7050f&amp;color=0,55,96&amp;vpa=55&amp;vtp=1&amp;bbb=1"/>
          <p:cNvSpPr/>
          <p:nvPr/>
        </p:nvSpPr>
        <p:spPr>
          <a:xfrm>
            <a:off x="8278717" y="3140710"/>
            <a:ext cx="1004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about/for</a:t>
            </a:r>
            <a:endParaRPr lang="en-US" altLang="zh-CN" dirty="0"/>
          </a:p>
        </p:txBody>
      </p:sp>
      <p:sp>
        <p:nvSpPr>
          <p:cNvPr id="22" name="QB_5_AN.67_1#497504ec2.blank?pid=0a1d7050f&amp;color=0,55,96&amp;vpa=56&amp;vtp=1&amp;bbb=1"/>
          <p:cNvSpPr/>
          <p:nvPr/>
        </p:nvSpPr>
        <p:spPr>
          <a:xfrm>
            <a:off x="9421717" y="3140710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lang="en-US" altLang="zh-CN" dirty="0"/>
          </a:p>
        </p:txBody>
      </p:sp>
      <p:sp>
        <p:nvSpPr>
          <p:cNvPr id="23" name="QB_5_AN.68_1#497504ec2.blank?pid=0a1d7050f&amp;color=0,55,96&amp;vpa=57&amp;vtp=1&amp;bbb=1"/>
          <p:cNvSpPr/>
          <p:nvPr/>
        </p:nvSpPr>
        <p:spPr>
          <a:xfrm>
            <a:off x="1549876" y="3538855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24" name="QB_5_AN.69_1#497504ec2.blank?pid=0a1d7050f&amp;color=0,55,96&amp;vpa=58&amp;vtp=1&amp;bbb=1"/>
          <p:cNvSpPr/>
          <p:nvPr/>
        </p:nvSpPr>
        <p:spPr>
          <a:xfrm>
            <a:off x="2095976" y="3538855"/>
            <a:ext cx="1106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endParaRPr lang="en-US" altLang="zh-CN" dirty="0"/>
          </a:p>
        </p:txBody>
      </p:sp>
      <p:sp>
        <p:nvSpPr>
          <p:cNvPr id="25" name="QB_5_AN.70_1#497504ec2.blank?pid=0a1d7050f&amp;color=0,55,96&amp;vpa=59&amp;vtp=1&amp;bbb=1"/>
          <p:cNvSpPr/>
          <p:nvPr/>
        </p:nvSpPr>
        <p:spPr>
          <a:xfrm>
            <a:off x="3327876" y="353885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with/in</a:t>
            </a:r>
            <a:endParaRPr lang="en-US" altLang="zh-CN" dirty="0"/>
          </a:p>
        </p:txBody>
      </p:sp>
      <p:sp>
        <p:nvSpPr>
          <p:cNvPr id="26" name="QB_5_BD.71_1#57efa5ccd?pid=0a1d7050f&amp;color=0,55,96&amp;vtp=1&amp;bbb=1"/>
          <p:cNvSpPr/>
          <p:nvPr/>
        </p:nvSpPr>
        <p:spPr>
          <a:xfrm>
            <a:off x="502920" y="39916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帮一把</a:t>
            </a:r>
            <a:endParaRPr lang="en-US" altLang="zh-CN" sz="1800" dirty="0"/>
          </a:p>
        </p:txBody>
      </p:sp>
      <p:sp>
        <p:nvSpPr>
          <p:cNvPr id="27" name="QB_5_AN.72_1#57efa5ccd.blank?pid=0a1d7050f&amp;color=0,55,96&amp;vpa=60&amp;vtp=1&amp;bbb=1"/>
          <p:cNvSpPr/>
          <p:nvPr/>
        </p:nvSpPr>
        <p:spPr>
          <a:xfrm>
            <a:off x="768826" y="3927538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endParaRPr lang="en-US" altLang="zh-CN" dirty="0"/>
          </a:p>
        </p:txBody>
      </p:sp>
      <p:sp>
        <p:nvSpPr>
          <p:cNvPr id="28" name="QB_5_AN.73_1#57efa5ccd.blank?pid=0a1d7050f&amp;color=0,55,96&amp;vpa=61&amp;vtp=1&amp;bbb=1"/>
          <p:cNvSpPr/>
          <p:nvPr/>
        </p:nvSpPr>
        <p:spPr>
          <a:xfrm>
            <a:off x="1454626" y="3940238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7" grpId="0" build="p" animBg="1"/>
      <p:bldP spid="2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4_1#69c8ea5a1?pid=0a1d7050f&amp;color=0,55,96&amp;vtp=1&amp;bt=1&amp;bb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使失望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，辜负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______ 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做好分内事，尽责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一团糟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向某人求助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与某人合得来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痴迷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_____ 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sb对某人很生气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sth因某事向某人道歉</a:t>
            </a:r>
            <a:endParaRPr lang="en-US" altLang="zh-CN" sz="1800" dirty="0"/>
          </a:p>
        </p:txBody>
      </p:sp>
      <p:sp>
        <p:nvSpPr>
          <p:cNvPr id="3" name="QB_5_AN.75_1#69c8ea5a1.blank?pid=0a1d7050f&amp;color=0,55,96&amp;vpa=62&amp;vtp=1&amp;bbb=1"/>
          <p:cNvSpPr/>
          <p:nvPr/>
        </p:nvSpPr>
        <p:spPr>
          <a:xfrm>
            <a:off x="794226" y="147828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endParaRPr lang="en-US" altLang="zh-CN" dirty="0"/>
          </a:p>
        </p:txBody>
      </p:sp>
      <p:sp>
        <p:nvSpPr>
          <p:cNvPr id="4" name="QB_5_AN.76_1#69c8ea5a1.blank?pid=0a1d7050f&amp;color=0,55,96&amp;vpa=63&amp;vtp=1&amp;bbb=1"/>
          <p:cNvSpPr/>
          <p:nvPr/>
        </p:nvSpPr>
        <p:spPr>
          <a:xfrm>
            <a:off x="1340326" y="147828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endParaRPr lang="en-US" altLang="zh-CN" dirty="0"/>
          </a:p>
        </p:txBody>
      </p:sp>
      <p:sp>
        <p:nvSpPr>
          <p:cNvPr id="6" name="QB_5_AN.78_1#69c8ea5a1.blank?pid=0a1d7050f&amp;color=0,55,96&amp;vpa=64&amp;vtp=1&amp;bbb=1"/>
          <p:cNvSpPr/>
          <p:nvPr/>
        </p:nvSpPr>
        <p:spPr>
          <a:xfrm>
            <a:off x="794226" y="1884680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pull</a:t>
            </a:r>
            <a:endParaRPr lang="en-US" altLang="zh-CN" dirty="0"/>
          </a:p>
        </p:txBody>
      </p:sp>
      <p:sp>
        <p:nvSpPr>
          <p:cNvPr id="7" name="QB_5_AN.79_1#69c8ea5a1.blank?pid=0a1d7050f&amp;color=0,55,96&amp;vpa=65&amp;vtp=1&amp;bbb=1"/>
          <p:cNvSpPr/>
          <p:nvPr/>
        </p:nvSpPr>
        <p:spPr>
          <a:xfrm>
            <a:off x="1480026" y="1897380"/>
            <a:ext cx="627063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endParaRPr lang="en-US" altLang="zh-CN" dirty="0"/>
          </a:p>
        </p:txBody>
      </p:sp>
      <p:sp>
        <p:nvSpPr>
          <p:cNvPr id="8" name="QB_5_AN.80_1#69c8ea5a1.blank?pid=0a1d7050f&amp;color=0,55,96&amp;vpa=66&amp;vtp=1&amp;bbb=1"/>
          <p:cNvSpPr/>
          <p:nvPr/>
        </p:nvSpPr>
        <p:spPr>
          <a:xfrm>
            <a:off x="2254726" y="1884680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weight</a:t>
            </a:r>
            <a:endParaRPr lang="en-US" altLang="zh-CN" dirty="0"/>
          </a:p>
        </p:txBody>
      </p:sp>
      <p:sp>
        <p:nvSpPr>
          <p:cNvPr id="10" name="QB_5_AN.82_1#69c8ea5a1.blank?pid=0a1d7050f&amp;color=0,55,96&amp;vpa=67&amp;vtp=1&amp;bbb=1"/>
          <p:cNvSpPr/>
          <p:nvPr/>
        </p:nvSpPr>
        <p:spPr>
          <a:xfrm>
            <a:off x="768826" y="23164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1" name="QB_5_AN.83_1#69c8ea5a1.blank?pid=0a1d7050f&amp;color=0,55,96&amp;vpa=68&amp;vtp=1"/>
          <p:cNvSpPr/>
          <p:nvPr/>
        </p:nvSpPr>
        <p:spPr>
          <a:xfrm>
            <a:off x="1264126" y="231648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2" name="QB_5_AN.84_1#69c8ea5a1.blank?pid=0a1d7050f&amp;color=0,55,96&amp;vpa=69&amp;vtp=1&amp;bbb=1"/>
          <p:cNvSpPr/>
          <p:nvPr/>
        </p:nvSpPr>
        <p:spPr>
          <a:xfrm>
            <a:off x="1708626" y="2316480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mess</a:t>
            </a:r>
            <a:endParaRPr lang="en-US" altLang="zh-CN" dirty="0"/>
          </a:p>
        </p:txBody>
      </p:sp>
      <p:sp>
        <p:nvSpPr>
          <p:cNvPr id="14" name="QB_5_AN.86_1#69c8ea5a1.blank?pid=0a1d7050f&amp;color=0,55,96&amp;vpa=70&amp;vtp=1&amp;bbb=1"/>
          <p:cNvSpPr/>
          <p:nvPr/>
        </p:nvSpPr>
        <p:spPr>
          <a:xfrm>
            <a:off x="781526" y="2735580"/>
            <a:ext cx="534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</a:t>
            </a:r>
            <a:endParaRPr lang="en-US" altLang="zh-CN" dirty="0"/>
          </a:p>
        </p:txBody>
      </p:sp>
      <p:sp>
        <p:nvSpPr>
          <p:cNvPr id="15" name="QB_5_AN.87_1#69c8ea5a1.blank?pid=0a1d7050f&amp;color=0,55,96&amp;vpa=71&amp;vtp=1&amp;bbb=1"/>
          <p:cNvSpPr/>
          <p:nvPr/>
        </p:nvSpPr>
        <p:spPr>
          <a:xfrm>
            <a:off x="1454626" y="27355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6" name="QB_5_AN.88_1#69c8ea5a1.blank?pid=0a1d7050f&amp;color=0,55,96&amp;vpa=72&amp;vtp=1&amp;bbb=1"/>
          <p:cNvSpPr/>
          <p:nvPr/>
        </p:nvSpPr>
        <p:spPr>
          <a:xfrm>
            <a:off x="2242026" y="2735580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17" name="QB_5_AN.89_1#69c8ea5a1.blank?pid=0a1d7050f&amp;color=0,55,96&amp;vpa=73&amp;vtp=1&amp;bbb=1"/>
          <p:cNvSpPr/>
          <p:nvPr/>
        </p:nvSpPr>
        <p:spPr>
          <a:xfrm>
            <a:off x="2800826" y="272288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endParaRPr lang="en-US" altLang="zh-CN" dirty="0"/>
          </a:p>
        </p:txBody>
      </p:sp>
      <p:sp>
        <p:nvSpPr>
          <p:cNvPr id="19" name="QB_5_AN.91_1#69c8ea5a1.blank?pid=0a1d7050f&amp;color=0,55,96&amp;vpa=74&amp;vtp=1&amp;bbb=1"/>
          <p:cNvSpPr/>
          <p:nvPr/>
        </p:nvSpPr>
        <p:spPr>
          <a:xfrm>
            <a:off x="806926" y="3154680"/>
            <a:ext cx="369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fit</a:t>
            </a:r>
            <a:endParaRPr lang="en-US" altLang="zh-CN" dirty="0"/>
          </a:p>
        </p:txBody>
      </p:sp>
      <p:sp>
        <p:nvSpPr>
          <p:cNvPr id="20" name="QB_5_AN.92_1#69c8ea5a1.blank?pid=0a1d7050f&amp;color=0,55,96&amp;vpa=75&amp;vtp=1&amp;bbb=1"/>
          <p:cNvSpPr/>
          <p:nvPr/>
        </p:nvSpPr>
        <p:spPr>
          <a:xfrm>
            <a:off x="1340326" y="31546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21" name="QB_5_AN.93_1#69c8ea5a1.blank?pid=0a1d7050f&amp;color=0,55,96&amp;vpa=76&amp;vtp=1&amp;bbb=1"/>
          <p:cNvSpPr/>
          <p:nvPr/>
        </p:nvSpPr>
        <p:spPr>
          <a:xfrm>
            <a:off x="1797526" y="315468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23" name="QB_5_AN.95_1#69c8ea5a1.blank?pid=0a1d7050f&amp;color=0,55,96&amp;vpa=77&amp;vtp=1&amp;bbb=1"/>
          <p:cNvSpPr/>
          <p:nvPr/>
        </p:nvSpPr>
        <p:spPr>
          <a:xfrm>
            <a:off x="806926" y="357378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24" name="QB_5_AN.96_1#69c8ea5a1.blank?pid=0a1d7050f&amp;color=0,55,96&amp;vpa=78&amp;vtp=1&amp;bbb=1"/>
          <p:cNvSpPr/>
          <p:nvPr/>
        </p:nvSpPr>
        <p:spPr>
          <a:xfrm>
            <a:off x="1353026" y="356108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crazy</a:t>
            </a:r>
            <a:endParaRPr lang="en-US" altLang="zh-CN" dirty="0"/>
          </a:p>
        </p:txBody>
      </p:sp>
      <p:sp>
        <p:nvSpPr>
          <p:cNvPr id="25" name="QB_5_AN.97_1#69c8ea5a1.blank?pid=0a1d7050f&amp;color=0,55,96&amp;vpa=79&amp;vtp=1&amp;bbb=1"/>
          <p:cNvSpPr/>
          <p:nvPr/>
        </p:nvSpPr>
        <p:spPr>
          <a:xfrm>
            <a:off x="2140426" y="357378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endParaRPr lang="en-US" altLang="zh-CN" dirty="0"/>
          </a:p>
        </p:txBody>
      </p:sp>
      <p:sp>
        <p:nvSpPr>
          <p:cNvPr id="27" name="QB_5_AN.99_1#69c8ea5a1.blank?pid=0a1d7050f&amp;color=0,55,96&amp;vpa=80&amp;vtp=1&amp;bbb=1"/>
          <p:cNvSpPr/>
          <p:nvPr/>
        </p:nvSpPr>
        <p:spPr>
          <a:xfrm>
            <a:off x="806926" y="399288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28" name="QB_5_AN.100_1#69c8ea5a1.blank?pid=0a1d7050f&amp;color=0,55,96&amp;vpa=81&amp;vtp=1&amp;bbb=1"/>
          <p:cNvSpPr/>
          <p:nvPr/>
        </p:nvSpPr>
        <p:spPr>
          <a:xfrm>
            <a:off x="1340326" y="399288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</a:t>
            </a:r>
            <a:endParaRPr lang="en-US" altLang="zh-CN" dirty="0"/>
          </a:p>
        </p:txBody>
      </p:sp>
      <p:sp>
        <p:nvSpPr>
          <p:cNvPr id="29" name="QB_5_AN.101_1#69c8ea5a1.blank?pid=0a1d7050f&amp;color=0,55,96&amp;vpa=82&amp;vtp=1&amp;bbb=1"/>
          <p:cNvSpPr/>
          <p:nvPr/>
        </p:nvSpPr>
        <p:spPr>
          <a:xfrm>
            <a:off x="2051526" y="3980180"/>
            <a:ext cx="1766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at/be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angry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31" name="QB_5_AN.103_1#69c8ea5a1.blank?pid=0a1d7050f&amp;color=0,55,96&amp;vpa=83&amp;vtp=1&amp;bbb=1"/>
          <p:cNvSpPr/>
          <p:nvPr/>
        </p:nvSpPr>
        <p:spPr>
          <a:xfrm>
            <a:off x="756126" y="4378325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apologise</a:t>
            </a:r>
            <a:endParaRPr lang="en-US" altLang="zh-CN" dirty="0"/>
          </a:p>
        </p:txBody>
      </p:sp>
      <p:sp>
        <p:nvSpPr>
          <p:cNvPr id="32" name="QB_5_AN.104_1#69c8ea5a1.blank?pid=0a1d7050f&amp;color=0,55,96&amp;vpa=84&amp;vtp=1&amp;bbb=1"/>
          <p:cNvSpPr/>
          <p:nvPr/>
        </p:nvSpPr>
        <p:spPr>
          <a:xfrm>
            <a:off x="1911826" y="439102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33" name="QB_5_AN.105_1#69c8ea5a1.blank?pid=0a1d7050f&amp;color=0,55,96&amp;vpa=85&amp;vtp=1&amp;bbb=1"/>
          <p:cNvSpPr/>
          <p:nvPr/>
        </p:nvSpPr>
        <p:spPr>
          <a:xfrm>
            <a:off x="2699226" y="4391025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  <p:bldP spid="23" grpId="0" build="p" animBg="1"/>
      <p:bldP spid="24" grpId="0" build="p" animBg="1"/>
      <p:bldP spid="25" grpId="0" build="p" animBg="1"/>
      <p:bldP spid="27" grpId="0" build="p" animBg="1"/>
      <p:bldP spid="28" grpId="0" build="p" animBg="1"/>
      <p:bldP spid="29" grpId="0" build="p" animBg="1"/>
      <p:bldP spid="31" grpId="0" build="p" animBg="1"/>
      <p:bldP spid="32" grpId="0" build="p" animBg="1"/>
      <p:bldP spid="3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cb43acc7?pid=3d6fb317b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93232bd3e?pid=ecb43acc7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member,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guard.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我们打得很好，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但我觉得有一名队员拖了我们队的后腿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我们的控球后卫。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</a:t>
            </a:r>
            <a:endParaRPr lang="en-US" altLang="zh-CN" dirty="0"/>
          </a:p>
        </p:txBody>
      </p:sp>
      <p:pic>
        <p:nvPicPr>
          <p:cNvPr id="4" name="P_5_BD#93232bd3e?pid=ecb43acc7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b1eebf379?pid=ecb43acc7&amp;color=0,55,96&amp;vtp=1&amp;bbb=1"/>
          <p:cNvSpPr/>
          <p:nvPr/>
        </p:nvSpPr>
        <p:spPr>
          <a:xfrm>
            <a:off x="502920" y="33110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失望，辜负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2200" dirty="0">
              <a:latin typeface="SimSun" panose="02010600030101010101" pitchFamily="2" charset="-122"/>
            </a:endParaRPr>
          </a:p>
        </p:txBody>
      </p:sp>
      <p:sp>
        <p:nvSpPr>
          <p:cNvPr id="7" name="P_6_BD#cf562467f?pid=b1eebf379&amp;color=0,55,96&amp;vtp=1&amp;bbb=1"/>
          <p:cNvSpPr/>
          <p:nvPr/>
        </p:nvSpPr>
        <p:spPr>
          <a:xfrm>
            <a:off x="502920" y="379590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我不想在考试中让自己失望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cf562467f?pid=b1eebf379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45846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#cf562467f?pid=b1eebf379&amp;color=0,55,96&amp;vtp=1&amp;bt=1&amp;bbb=1"/>
              <p:cNvSpPr/>
              <p:nvPr/>
            </p:nvSpPr>
            <p:spPr>
              <a:xfrm>
                <a:off x="502920" y="1512000"/>
                <a:ext cx="10570464" cy="458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28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含有let的其他常用短语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2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alone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更不用说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2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释放某人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2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放开某事；不计较某事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2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放开（某物）；摒弃（想法等）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2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突然发出（叫声等）；泄露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2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I've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read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first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chapter,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alone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finished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book.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我连第一章都还没看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更别说读完全书了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2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Parents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their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children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once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grow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孩子一旦长大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父母就不得不放手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2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It's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time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该忘掉过去了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2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someone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deeply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hurt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extremely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difficult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hate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当有人深深地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2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伤害你时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放下仇恨会非常困难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2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rising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surface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sea,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joy.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看到太阳在海面上升起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2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我们欢呼起来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#cf562467f?pid=b1eebf379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580255"/>
              </a:xfrm>
              <a:prstGeom prst="rect">
                <a:avLst/>
              </a:prstGeom>
              <a:blipFill>
                <a:blip r:embed="rId4"/>
                <a:stretch>
                  <a:fillRect l="-1384" t="-666" r="-1961" b="-31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f562467f?pid=b1eebf379&amp;color=0,55,96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saying,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“Loose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lips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ships.”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美国有一句老话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：“口风不紧船舰沉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（言多必失）。”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</a:t>
            </a:r>
            <a:endParaRPr lang="en-US" altLang="zh-CN" dirty="0"/>
          </a:p>
        </p:txBody>
      </p:sp>
      <p:pic>
        <p:nvPicPr>
          <p:cNvPr id="3" name="P_6_BD#cf562467f?pid=b1eebf379&amp;color=0,55,96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0a8253f6?pid=ecb43acc7&amp;color=0,55,96&amp;mp=1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sink</a:t>
            </a:r>
            <a:endParaRPr lang="en-US" altLang="zh-CN" sz="2200" dirty="0"/>
          </a:p>
        </p:txBody>
      </p:sp>
      <p:sp>
        <p:nvSpPr>
          <p:cNvPr id="3" name="P_6#1a76e8cba?sp=1&amp;pid=40a8253f6&amp;color=0,55,96&amp;vtp=1&amp;bbb=1"/>
          <p:cNvSpPr/>
          <p:nvPr/>
        </p:nvSpPr>
        <p:spPr>
          <a:xfrm>
            <a:off x="502920" y="1995536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.（sank/sunk,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sunk）（使）下沉；（使）沉没；下降；颓然坐下；倒下；恶化；陷入；衰退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chair.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她叹了口气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颓然地坐在了椅子上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hopelessness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生意失败后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他陷入了绝望的深渊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thought陷入沉思中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sinks心情沉重；情绪低落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picture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childhood,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sunk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当他看见自己儿时的照片时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他陷入了沉思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sank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当名单上没有她的名字时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她的心沉了下去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4" name="P_6_BD#1a76e8cba?pid=40a8253f6&amp;color=0,55,96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31938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1a76e8cba?sp=1&amp;pid=40a8253f6&amp;color=0,55,96&amp;mp=1&amp;vtp=1&amp;bt=1&amp;bbb=1&amp;hb=1"/>
              <p:cNvSpPr/>
              <p:nvPr/>
            </p:nvSpPr>
            <p:spPr>
              <a:xfrm>
                <a:off x="502920" y="1512000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➋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.洗碗池；洗涤槽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Jenna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threw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burnt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piece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sink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other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slice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bread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詹娜把烧焦的那块面包扔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进了水槽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把另一片面包放了进去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全国新高考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#1a76e8cba?sp=1&amp;pid=40a8253f6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1257300"/>
              </a:xfrm>
              <a:prstGeom prst="rect">
                <a:avLst/>
              </a:prstGeom>
              <a:blipFill>
                <a:blip r:embed="rId3"/>
                <a:stretch>
                  <a:fillRect l="-1384" b="-97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1a76e8cba?pid=40a8253f6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wrong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这会传递给别人错误的信息。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</a:t>
            </a:r>
            <a:endParaRPr lang="en-US" altLang="zh-CN" sz="1800" dirty="0"/>
          </a:p>
        </p:txBody>
      </p:sp>
      <p:pic>
        <p:nvPicPr>
          <p:cNvPr id="3" name="P_6_BD#1a76e8cba?pid=40a8253f6&amp;color=0,55,96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cba889d04?pid=ecb43acc7&amp;color=0,55,96&amp;vtp=1&amp;bbb=1"/>
          <p:cNvSpPr/>
          <p:nvPr/>
        </p:nvSpPr>
        <p:spPr>
          <a:xfrm>
            <a:off x="502920" y="23726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endParaRPr lang="en-US" altLang="zh-CN" sz="2200" dirty="0"/>
          </a:p>
        </p:txBody>
      </p:sp>
      <p:sp>
        <p:nvSpPr>
          <p:cNvPr id="6" name="P_6#48f5b9db6?sp=1&amp;pid=cba889d04&amp;color=0,55,96&amp;vtp=1&amp;bbb=1&amp;hb=1"/>
          <p:cNvSpPr/>
          <p:nvPr/>
        </p:nvSpPr>
        <p:spPr>
          <a:xfrm>
            <a:off x="502920" y="286898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.［C］信号；暗号；预示；标志；指示灯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body's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levels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饥饿感是体内发出的血糖浓度太低的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信号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traffic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交通信号灯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send/give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发出信号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（让某人）做某事的信号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alarm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警报器一响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就是要所有人离开大楼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7" name="P_6_BD#48f5b9db6?pid=cba889d04&amp;color=0,55,96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6043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c2e1c323e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1</a:t>
            </a:r>
            <a:endParaRPr lang="en-US" altLang="zh-CN" sz="5400" dirty="0"/>
          </a:p>
        </p:txBody>
      </p:sp>
      <p:sp>
        <p:nvSpPr>
          <p:cNvPr id="3" name="C_1_BD#c2e1c323e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Knowing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me,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knowing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you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48f5b9db6?sp=1&amp;pid=cba889d04&amp;color=0,55,96&amp;mp=1&amp;vtp=1&amp;bt=1&amp;bbb=1&amp;hb=1"/>
              <p:cNvSpPr/>
              <p:nvPr/>
            </p:nvSpPr>
            <p:spPr>
              <a:xfrm>
                <a:off x="502920" y="1512000"/>
                <a:ext cx="10570464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.&amp;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.发信号；示意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.表示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their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ability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ahead,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could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signal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problem,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fast-moving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trains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would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able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react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time.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它们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无人机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能够看到前方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有任何问题可以发出信号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这样快速行驶的列车就能及时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作出反应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全国乙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Lantern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Festival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falls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fifteenth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day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first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lunar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month,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signalling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Spring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Festival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celebrations.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农历正月十五是元宵节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标志着春节庆祝活动的结束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#48f5b9db6?sp=1&amp;pid=cba889d04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446655"/>
              </a:xfrm>
              <a:prstGeom prst="rect">
                <a:avLst/>
              </a:prstGeom>
              <a:blipFill>
                <a:blip r:embed="rId3"/>
                <a:stretch>
                  <a:fillRect l="-1384" r="-1038" b="-59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48f5b9db6?pid=cba889d04&amp;color=0,55,96&amp;mp=1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48f5b9db6?pid=cba889d04&amp;color=0,55,96&amp;mp=1&amp;vtp=1&amp;bt=1&amp;bbb=1"/>
          <p:cNvSpPr/>
          <p:nvPr/>
        </p:nvSpPr>
        <p:spPr>
          <a:xfrm>
            <a:off x="502920" y="1512000"/>
            <a:ext cx="10570464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（to）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示意某人做某事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示意要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chair,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玛丽指着椅子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示意我坐在她的旁边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signalled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coffee.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他推开盘子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示意要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咖啡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signal的现在分词和过去分词有两种书写方式。英式英语通常双写l，即signalling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和signalled，美式英语一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般不双写l。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48f5b9db6?pid=cba889d04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remember: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later.深吸一口气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，冷静下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来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，永远记住：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先思后言。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</a:t>
            </a:r>
            <a:endParaRPr lang="en-US" altLang="zh-CN" dirty="0"/>
          </a:p>
        </p:txBody>
      </p:sp>
      <p:pic>
        <p:nvPicPr>
          <p:cNvPr id="3" name="P_6_BD#48f5b9db6?pid=cba889d04&amp;color=0,55,96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d4e590df5?pid=ecb43acc7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.［U］呼出的气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［C］一口气</a:t>
            </a:r>
            <a:endParaRPr lang="en-US" altLang="zh-CN" sz="2200" dirty="0"/>
          </a:p>
        </p:txBody>
      </p:sp>
      <p:pic>
        <p:nvPicPr>
          <p:cNvPr id="6" name="P_6_BD#3dc08d180?htil=1&amp;pid=d4e590df5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0440" y="3357951"/>
            <a:ext cx="2167128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6_BD#3dc08d180?htil=1&amp;pid=d4e590df5&amp;color=0,55,96&amp;vtp=1&amp;bbb=1"/>
          <p:cNvSpPr/>
          <p:nvPr/>
        </p:nvSpPr>
        <p:spPr>
          <a:xfrm>
            <a:off x="502920" y="3293941"/>
            <a:ext cx="827532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我出去透透气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8" name="P_6_BD#3dc08d180?htil=1&amp;pid=d4e590df5&amp;color=0,55,96&amp;tib=255,255,255&amp;iip=9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5685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P_6_BD#3dc08d180?htil=1&amp;pid=d4e590df5&amp;color=0,55,96&amp;vtp=1&amp;bbb=1"/>
          <p:cNvSpPr/>
          <p:nvPr/>
        </p:nvSpPr>
        <p:spPr>
          <a:xfrm>
            <a:off x="502920" y="3690369"/>
            <a:ext cx="827532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屏住呼吸</a:t>
            </a:r>
            <a:endParaRPr lang="en-US" altLang="zh-CN" sz="100" dirty="0"/>
          </a:p>
        </p:txBody>
      </p:sp>
      <p:sp>
        <p:nvSpPr>
          <p:cNvPr id="10" name="P_6_BD#3dc08d180?htil=1&amp;pid=d4e590df5&amp;color=0,55,96&amp;vtp=1&amp;bbb=1"/>
          <p:cNvSpPr/>
          <p:nvPr/>
        </p:nvSpPr>
        <p:spPr>
          <a:xfrm>
            <a:off x="502920" y="4101152"/>
            <a:ext cx="827532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catch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喘口气；恢复正常呼吸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喘不上气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3dc08d180?pid=d4e590df5&amp;color=0,55,96&amp;mp=1&amp;vtp=1&amp;bt=1&amp;bbb=1"/>
              <p:cNvSpPr/>
              <p:nvPr/>
            </p:nvSpPr>
            <p:spPr>
              <a:xfrm>
                <a:off x="502920" y="1508760"/>
                <a:ext cx="10570464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（deep）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（深）吸一口气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ake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one's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away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令人惊叹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Simon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held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dived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under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surface.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西蒙屏住呼吸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潜入水中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Slow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down,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catch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my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慢一点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我要喘口气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reached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mountain,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view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took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away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我们上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气不接下气地到了山顶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从山顶眺望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景色美得令人惊叹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_BD#3dc08d180?pid=d4e590df5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8760"/>
                <a:ext cx="10570464" cy="2446655"/>
              </a:xfrm>
              <a:prstGeom prst="rect">
                <a:avLst/>
              </a:prstGeom>
              <a:blipFill>
                <a:blip r:embed="rId3"/>
                <a:stretch>
                  <a:fillRect l="-1384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3dc08d180?pid=d4e590df5&amp;color=0,55,96&amp;mp=1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3dc08d180?pid=d4e590df5&amp;color=0,55,96&amp;mp=1&amp;vtp=1&amp;bt=1&amp;bbb=1"/>
              <p:cNvSpPr/>
              <p:nvPr/>
            </p:nvSpPr>
            <p:spPr>
              <a:xfrm>
                <a:off x="502920" y="1512000"/>
                <a:ext cx="10570464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.呼吸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in/out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吸/呼气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wonderful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experience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fresh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air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feel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nature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在这里呼吸新鲜空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气并感受大自然的魅力是一次美妙的体验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800" b="0" i="0" u="none" strike="noStrike" kern="1200" cap="none" spc="0" normalizeH="0" baseline="-4000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</a:t>
                </a:r>
                <a:r>
                  <a:rPr kumimoji="0" lang="en-US" altLang="zh-CN" sz="1800" b="0" i="1" u="none" strike="noStrike" kern="1200" cap="none" spc="0" normalizeH="0" baseline="-4000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China</a:t>
                </a:r>
                <a:r>
                  <a:rPr kumimoji="0" lang="en-US" altLang="zh-CN" sz="1800" b="0" i="1" u="none" strike="noStrike" kern="1200" cap="none" spc="0" normalizeH="0" baseline="-4000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-4000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Daily</a:t>
                </a:r>
                <a:r>
                  <a:rPr kumimoji="0" lang="en-US" altLang="zh-CN" sz="1800" b="0" i="0" u="none" strike="noStrike" kern="1200" cap="none" spc="0" normalizeH="0" baseline="-4000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］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breathless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.气喘吁吁的，喘不过气来的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climb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left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feeling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breathless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长时间的攀爬使我感到喘不过气来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breathtaking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.激动人心的；令人惊叹的；惊人的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breathtaking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colors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canyon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峡谷令人惊叹的色彩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3dc08d180?pid=d4e590df5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352800"/>
              </a:xfrm>
              <a:prstGeom prst="rect">
                <a:avLst/>
              </a:prstGeom>
              <a:blipFill>
                <a:blip r:embed="rId4"/>
                <a:stretch>
                  <a:fillRect l="-1384" b="-36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dc08d180?pid=d4e590df5&amp;color=0,55,96&amp;mp=1&amp;vtp=1&amp;bt=1&amp;bbb=1&amp;hb=1"/>
          <p:cNvSpPr/>
          <p:nvPr/>
        </p:nvSpPr>
        <p:spPr>
          <a:xfrm>
            <a:off x="502920" y="151200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teammates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isn't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pulling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professional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coach.如果你觉得有一名队友没有做好分内事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，那么你应该以专业的方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式向你的球队教练提出你的忧虑。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</a:t>
            </a: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P4</a:t>
            </a:r>
            <a:endParaRPr lang="en-US" altLang="zh-CN" dirty="0"/>
          </a:p>
        </p:txBody>
      </p:sp>
      <p:pic>
        <p:nvPicPr>
          <p:cNvPr id="3" name="P_6_BD#3dc08d180?pid=d4e590df5&amp;color=0,55,96&amp;mp=1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9829" y="2755584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31a8a56bc?pid=ecb43acc7&amp;color=0,55,96&amp;vtp=1&amp;bbb=1"/>
          <p:cNvSpPr/>
          <p:nvPr/>
        </p:nvSpPr>
        <p:spPr>
          <a:xfrm>
            <a:off x="502920" y="3605849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#eb694cef7?sp=1&amp;pid=31a8a56bc&amp;color=0,55,96&amp;vtp=1&amp;bbb=1&amp;hb=1"/>
              <p:cNvSpPr/>
              <p:nvPr/>
            </p:nvSpPr>
            <p:spPr>
              <a:xfrm>
                <a:off x="502920" y="4100880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.［C］担心的事；重要的事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［U］担心；忧虑；关心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things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writing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also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Shakespeare's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concerns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汤显祖所写的一些东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西也是莎士比亚所关注的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2024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lang="en-US" altLang="zh-CN" sz="1800" dirty="0"/>
              </a:p>
              <a:p>
                <a:pPr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There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growing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concern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violence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media.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人们越来越担心媒体中的暴力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#eb694cef7?sp=1&amp;pid=31a8a56bc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100880"/>
                <a:ext cx="10570464" cy="1608455"/>
              </a:xfrm>
              <a:prstGeom prst="rect">
                <a:avLst/>
              </a:prstGeom>
              <a:blipFill>
                <a:blip r:embed="rId4"/>
                <a:stretch>
                  <a:fillRect l="-138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eb694cef7?pid=31a8a56bc&amp;color=0,55,96&amp;mp=1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eb694cef7?pid=31a8a56bc&amp;color=0,55,96&amp;mp=1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about/over/for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的关注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/关心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main/major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concern主要关注的事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Nowadays,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education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equality.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对教育公平的关注越来越多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释义·理解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involve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b694cef7?sp=1&amp;pid=31a8a56bc&amp;color=0,55,96&amp;mp=1&amp;vtp=1&amp;bt=1&amp;bbb=1&amp;h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➋</a:t>
            </a:r>
            <a:r>
              <a:rPr lang="en-US" altLang="zh-CN" sz="1800" b="1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.使担心，使忧虑；影响；涉及；与</a:t>
            </a:r>
            <a:r>
              <a:rPr lang="en-US" altLang="zh-CN" sz="18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Topics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teenagers'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conference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有关青少年心理健康的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话题将在会上讨论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sth关心/担心某事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一位好医生应当一直关心他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的病人的健康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.担心的;忧虑的；（与某事）有关的；关心的；关注的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about/for挂念；担心（=be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with/in与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有关（=be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connected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有关；关心；关切</a:t>
            </a:r>
            <a:endParaRPr lang="en-US" altLang="zh-CN" dirty="0"/>
          </a:p>
        </p:txBody>
      </p:sp>
      <p:pic>
        <p:nvPicPr>
          <p:cNvPr id="3" name="P_6_BD#eb694cef7?pid=31a8a56bc&amp;color=0,55,96&amp;mp=1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82314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6_BD#eb694cef7?pid=31a8a56bc&amp;color=0,55,96&amp;mp=1&amp;tib=255,255,255&amp;iip=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05758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b694cef7?pid=31a8a56bc&amp;color=0,55,96&amp;mp=1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concerned就某人而言；在某人看来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determination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所有相关人员都表现出了极大的勇气和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决心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。（concerned表示“有关的”时，不用于名词前）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conservation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出于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对这些野生动物的未来的担忧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人们设立了保护区来保护它们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character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reputation,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character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比起名誉你应该更关注自己的品格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因为你的品格才是你真正的样子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.关于；有关（=about/regarding）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useful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information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biology.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这本书提供了许多关于生物学的有用信息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2e61772a?pid=d871e14f1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d6ff6b1f7?pid=72e61772a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2095500"/>
            <a:ext cx="4297680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d6ff6b1f7?pid=72e61772a&amp;color=0,55,96&amp;vtp=1&amp;bbb=1"/>
          <p:cNvSpPr/>
          <p:nvPr/>
        </p:nvSpPr>
        <p:spPr>
          <a:xfrm>
            <a:off x="502920" y="38862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spc="-1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spc="-10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我对篮球十分痴迷</a:t>
            </a:r>
            <a:r>
              <a:rPr lang="en-US" altLang="zh-CN" sz="1800" b="0" i="0" spc="-1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spc="-10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也很擅长这项运动</a:t>
            </a:r>
            <a:r>
              <a:rPr lang="en-US" altLang="zh-CN" sz="1800" b="0" i="0" spc="-1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spc="-10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或许正因为这样</a:t>
            </a:r>
            <a:r>
              <a:rPr lang="en-US" altLang="zh-CN" sz="1800" b="0" i="0" spc="-1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spc="-10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我才会在我们输掉上一次比赛时如此生气</a:t>
            </a:r>
            <a:r>
              <a:rPr lang="en-US" altLang="zh-CN" sz="1800" b="0" i="0" spc="-10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</a:t>
            </a:r>
            <a:endParaRPr lang="en-US" altLang="zh-CN" sz="1800" spc="-100" dirty="0"/>
          </a:p>
        </p:txBody>
      </p:sp>
      <p:pic>
        <p:nvPicPr>
          <p:cNvPr id="5" name="P_5_BD#d6ff6b1f7?pid=72e61772a&amp;color=0,55,96&amp;tib=255,255,255&amp;iip=1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42981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fb5afb253?pid=c2e1c323e&amp;color=0,55,96&amp;vtp=1&amp;bt=1&amp;bbb=1"/>
          <p:cNvSpPr/>
          <p:nvPr/>
        </p:nvSpPr>
        <p:spPr>
          <a:xfrm>
            <a:off x="502920" y="1508760"/>
            <a:ext cx="10570464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friendship,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sz="1800" dirty="0"/>
          </a:p>
        </p:txBody>
      </p:sp>
      <p:pic>
        <p:nvPicPr>
          <p:cNvPr id="3" name="P_2_BD#fb5afb253?pid=c2e1c323e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6314" y="1993265"/>
            <a:ext cx="6215221" cy="421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d6ff6b1f7?pid=72e61772a&amp;color=0,55,96&amp;mp=1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d6ff6b1f7?pid=72e61772a&amp;color=0,55,96&amp;mp=1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which引导非限制性定语从句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which引导非限制性定语从句时，其先行词可以为名词、代词，也可以为短语或整个句子。which在从句中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作主语、宾语或者表语，一般用逗号将which引导的从句与主句隔开。从句对先行词起补充说明作用，如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果去掉，对主句意思没有太大影响。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soldier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wearing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earplugs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conversation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每位士兵都戴着耳塞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这使对话变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得困难起来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。（先行词为整个主句）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John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invitation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约翰从他的朋友那里收到了一份请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这令他很惊讶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。（先行词为“从朋友那里收到请柬”这件事）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d6ff6b1f7?pid=72e61772a&amp;color=0,55,96&amp;vtp=1&amp;bt=1&amp;bbb=1&amp;h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大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多数关系代词和关系副词均可引导非限制性定语从句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，但that和why不可以。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party.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后来他遇到了玛丽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玛丽邀请他去参加聚会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Boston,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我又一次来到了波士顿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我有十年没有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到这里来了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d9df18b5?pid=d871e14f1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2e7c61c0f?pid=7d9df18b5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9000" y="2095500"/>
            <a:ext cx="4718304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2e7c61c0f?pid=7d9df18b5&amp;color=0,55,96&amp;vtp=1&amp;bbb=1"/>
          <p:cNvSpPr/>
          <p:nvPr/>
        </p:nvSpPr>
        <p:spPr>
          <a:xfrm>
            <a:off x="502920" y="3175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我感到既难堪又羞愧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无法专注于任何事情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</a:t>
            </a:r>
            <a:endParaRPr lang="en-US" altLang="zh-CN" sz="1800" dirty="0"/>
          </a:p>
        </p:txBody>
      </p:sp>
      <p:pic>
        <p:nvPicPr>
          <p:cNvPr id="5" name="P_5_BD#2e7c61c0f?pid=7d9df18b5&amp;color=0,55,96&amp;tib=255,255,255&amp;iip=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3586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2e7c61c0f?pid=7d9df18b5&amp;color=0,55,96&amp;mp=1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2e7c61c0f?pid=7d9df18b5&amp;color=0,55,96&amp;mp=1&amp;vtp=1&amp;bt=1&amp;bb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（短语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）作状语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形容词（短语）作状语时，用来形容句子主语的特点或某种状态，通常放在句子的开头，有时也可放在句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中或句末。形容词（短语）作状语可以表示方式、原因、伴随等情况。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Hungry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further.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又饿又累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我一步也走不动了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。（原因状语）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garden,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她高兴地在花园里散步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对即将到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来的音乐会感到兴奋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。（伴随状语）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e7c61c0f?pid=7d9df18b5&amp;color=0,55,96&amp;vtp=1&amp;bt=1&amp;bbb=1&amp;hb=1"/>
          <p:cNvSpPr/>
          <p:nvPr/>
        </p:nvSpPr>
        <p:spPr>
          <a:xfrm>
            <a:off x="502920" y="1512000"/>
            <a:ext cx="10570464" cy="28689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形容词（短语）作状语与副词（短语）作状语的区别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（短语）作状语，主要用来修饰句子的主语；副词（短语）作状语，主要用来修饰动词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、形容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词或者整个句子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ull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confidence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complicated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他满怀信心地回答了这个复杂的问题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形容词短语Full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用于形容主语在回答问题时的状态）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lowly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nodded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彼得慢慢地点了点头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。（副词Slowly用于修饰动词nodded，表示做“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点头”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这个动作的方式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73e39be1?pid=d871e14f1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sz="2200" dirty="0"/>
          </a:p>
        </p:txBody>
      </p:sp>
      <p:pic>
        <p:nvPicPr>
          <p:cNvPr id="3" name="P_5_BD#bf3170bbb?pid=273e39be1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2095500"/>
            <a:ext cx="4270248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bf3170bbb?pid=273e39be1&amp;color=0,55,96&amp;vtp=1&amp;bbb=1"/>
          <p:cNvSpPr/>
          <p:nvPr/>
        </p:nvSpPr>
        <p:spPr>
          <a:xfrm>
            <a:off x="502920" y="3035300"/>
            <a:ext cx="10570464" cy="2449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下面是你需要去做的事情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完全倒装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倒装分为完全倒装和部分倒装。完全倒装，也可称为“全部倒装”，即全部的谓语动词部分都位于主语之前；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部分倒装，即只将助动词、情态动词或系动词be放在主语之前，谓语的剩余部分仍置于主语之后。完全倒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装句式可分为以下几种情况：</a:t>
            </a:r>
            <a:endParaRPr lang="en-US" altLang="zh-CN" sz="1800" dirty="0"/>
          </a:p>
        </p:txBody>
      </p:sp>
      <p:pic>
        <p:nvPicPr>
          <p:cNvPr id="5" name="P_5_BD#bf3170bbb?pid=273e39be1&amp;color=0,55,96&amp;tib=255,255,255&amp;iip=1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3473069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#bf3170bbb?pid=273e39be1&amp;color=0,55,96&amp;tib=255,255,255&amp;iip=2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395655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f3170bbb?pid=273e39be1&amp;color=0,55,96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①当here,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then等副词位于句首，谓语动词为be,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go等时，句子的主语和谓语要倒装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，形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“Here/There/Now/Then/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+be/come/go/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+主语”的完全倒装结构。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现在轮到你了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别注意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若主语为人称代词，则不能倒装。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公共汽车来了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。（主语为名词，倒装）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他来了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。（主语为人称代词，不倒装）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当out，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away等表示方位的副词或表示地点的介词短语置于句首时，句子要用完全倒装。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balloons.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气球飞了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foot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stream.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一条小溪从山脚下流过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f3170bbb?pid=273e39be1&amp;color=0,55,96&amp;mp=1&amp;vtp=1&amp;bt=1&amp;bbb=1&amp;hb=1"/>
          <p:cNvSpPr/>
          <p:nvPr/>
        </p:nvSpPr>
        <p:spPr>
          <a:xfrm>
            <a:off x="502920" y="1508760"/>
            <a:ext cx="10570464" cy="412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③在存现句（即表示“在哪里有什么”的句子）中，谓语是be,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exist,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remain,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stand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follow等动词时，句子要用完全倒装。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wall.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靠墙放着一张书桌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表语或分词置于句首的倒装:有时为了表示强调，可将表语或谓语部分的现在分词（短语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）或过去分词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短语）放于句首，从而构成倒装。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uried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sand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一个古老的村庄被埋在沙子中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别注意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在表语或分词置于句首形成的倒装结构中，谓语动词的数要与句子主语的数保持一致。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那位知名教授在学生当中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owner.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墙上挂着几幅由房主画的画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《巩固练》L1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fb5afb253?pid=c2e1c323e&amp;color=0,55,96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9217152" cy="439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36442b04.fixed?pid=c2e1c323e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436442b04.fixed?pid=c2e1c323e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5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Starting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out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7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Understanding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5dcdeaccf?pid=436442b04&amp;color=0,55,96&amp;vtp=1&amp;bt=1&amp;bbb=1"/>
          <p:cNvSpPr/>
          <p:nvPr/>
        </p:nvSpPr>
        <p:spPr>
          <a:xfrm>
            <a:off x="502920" y="1512000"/>
            <a:ext cx="10570464" cy="3707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对应练习见《巩固练》L1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1.课时任务：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通过阅读语篇，学会如何描述问题和提出建议。理解“言多必失”的道理，明白正确的交友之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道。了解求助信以及建议信的基本结构，掌握此类信件的基本用语。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2.语篇导读：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文章内容包括两封信件：第一封信是求助信，写信人本（Ben）描述了由一场篮球比赛引发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的一系列人际关系问题；第二封信是对第一封信的回复，内容是知心阿姨（Agony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Aunt）针对本的问题给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出的建议。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sink,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which引导非限制性定语从句，形容词（短语）作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状语，完全倒装等。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6c8e16cc3?sp=1&amp;pid=9de2ff131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（《夏日友晴天》）</a:t>
            </a:r>
            <a:endParaRPr lang="en-US" altLang="zh-CN" sz="1800" dirty="0"/>
          </a:p>
        </p:txBody>
      </p:sp>
      <p:pic>
        <p:nvPicPr>
          <p:cNvPr id="3" name="P_4_BD#6c8e16cc3?pid=9de2ff131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0872" y="1990409"/>
            <a:ext cx="2203704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6c8e16cc3?pid=9de2ff131&amp;color=0,55,96&amp;vtp=1&amp;bbb=1&amp;hb=1"/>
          <p:cNvSpPr/>
          <p:nvPr/>
        </p:nvSpPr>
        <p:spPr>
          <a:xfrm>
            <a:off x="502920" y="3349309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《夏日友晴天》是由埃里康·卡萨罗萨执导的动画电影。故事发生在20世纪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50年代意大利一个虚构的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海滨小镇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，讲述了两个水怪男孩在充满冰激凌、意大利面香气和摩托车骑行的夏天中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，经历一场难忘的成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长之旅并从中收获了真挚友情的故事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6c8e16cc3?pid=9de2ff131&amp;color=0,55,96&amp;mp=1&amp;vtp=1&amp;bt=1&amp;bbb=1&amp;h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Italian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Riviera,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unlikely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monsters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disguised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（伪装）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beings.Young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Alberto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（鼓起勇气）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picturesque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fishing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Portorosso.However,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secret: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ordinary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monsters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underwater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surface.Before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adventure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adventure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wide-eyed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freedom,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catalytic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（促进的）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acceptance.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2449</Words>
  <Application>Microsoft Office PowerPoint</Application>
  <PresentationFormat>宽屏</PresentationFormat>
  <Paragraphs>355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6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2024-10-09T06:58:34Z</dcterms:created>
  <dcterms:modified xsi:type="dcterms:W3CDTF">2024-10-09T07:05:05Z</dcterms:modified>
  <cp:category/>
  <cp:contentStatus/>
</cp:coreProperties>
</file>